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0"/>
  </p:notesMasterIdLst>
  <p:handoutMasterIdLst>
    <p:handoutMasterId r:id="rId21"/>
  </p:handoutMasterIdLst>
  <p:sldIdLst>
    <p:sldId id="595" r:id="rId2"/>
    <p:sldId id="600" r:id="rId3"/>
    <p:sldId id="601" r:id="rId4"/>
    <p:sldId id="602" r:id="rId5"/>
    <p:sldId id="610" r:id="rId6"/>
    <p:sldId id="604" r:id="rId7"/>
    <p:sldId id="608" r:id="rId8"/>
    <p:sldId id="609" r:id="rId9"/>
    <p:sldId id="613" r:id="rId10"/>
    <p:sldId id="614" r:id="rId11"/>
    <p:sldId id="611" r:id="rId12"/>
    <p:sldId id="612" r:id="rId13"/>
    <p:sldId id="607" r:id="rId14"/>
    <p:sldId id="603" r:id="rId15"/>
    <p:sldId id="596" r:id="rId16"/>
    <p:sldId id="597" r:id="rId17"/>
    <p:sldId id="598" r:id="rId18"/>
    <p:sldId id="599" r:id="rId19"/>
  </p:sldIdLst>
  <p:sldSz cx="9144000" cy="6858000" type="screen4x3"/>
  <p:notesSz cx="7302500" cy="9586913"/>
  <p:custDataLst>
    <p:tags r:id="rId22"/>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68892" autoAdjust="0"/>
  </p:normalViewPr>
  <p:slideViewPr>
    <p:cSldViewPr snapToObjects="1">
      <p:cViewPr varScale="1">
        <p:scale>
          <a:sx n="121" d="100"/>
          <a:sy n="121" d="100"/>
        </p:scale>
        <p:origin x="2808" y="17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5.064466822999988</c:v>
                </c:pt>
                <c:pt idx="7">
                  <c:v>5.593560843999994</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2.922374429223737</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2105796368"/>
        <c:axId val="-2110679248"/>
      </c:lineChart>
      <c:catAx>
        <c:axId val="-2105796368"/>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110679248"/>
        <c:crosses val="autoZero"/>
        <c:auto val="1"/>
        <c:lblAlgn val="ctr"/>
        <c:lblOffset val="100"/>
        <c:tickLblSkip val="1"/>
        <c:tickMarkSkip val="1"/>
        <c:noMultiLvlLbl val="0"/>
      </c:catAx>
      <c:valAx>
        <c:axId val="-2110679248"/>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105796368"/>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1386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6209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13</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icc</a:t>
            </a:r>
            <a:r>
              <a:rPr lang="en-US" dirty="0" smtClean="0"/>
              <a:t> because the </a:t>
            </a:r>
            <a:r>
              <a:rPr lang="en-US" dirty="0" err="1" smtClean="0"/>
              <a:t>exp_ps</a:t>
            </a:r>
            <a:r>
              <a:rPr lang="en-US" dirty="0" smtClean="0"/>
              <a:t> </a:t>
            </a:r>
            <a:r>
              <a:rPr lang="en-US" dirty="0" err="1" smtClean="0"/>
              <a:t>intrnsic</a:t>
            </a:r>
            <a:r>
              <a:rPr lang="en-US" baseline="0" dirty="0" smtClean="0"/>
              <a:t> is only </a:t>
            </a:r>
            <a:r>
              <a:rPr lang="en-US" baseline="0" dirty="0" err="1" smtClean="0"/>
              <a:t>avaiable</a:t>
            </a:r>
            <a:r>
              <a:rPr lang="en-US" baseline="0" dirty="0" smtClean="0"/>
              <a:t> there</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48029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a:t>
            </a:r>
            <a:r>
              <a:rPr lang="en-US" baseline="0" dirty="0" smtClean="0"/>
              <a:t>e use float.</a:t>
            </a:r>
          </a:p>
          <a:p>
            <a:endParaRPr lang="en-US" dirty="0" smtClean="0"/>
          </a:p>
          <a:p>
            <a:r>
              <a:rPr lang="en-US" dirty="0" smtClean="0"/>
              <a:t>The red and violet line are almost the same </a:t>
            </a:r>
            <a:r>
              <a:rPr lang="mr-IN" dirty="0" smtClean="0"/>
              <a:t>–</a:t>
            </a:r>
            <a:r>
              <a:rPr lang="en-US" dirty="0" smtClean="0"/>
              <a:t> we use the violet version because it is better for lower N and higher D which both valid cases.</a:t>
            </a:r>
          </a:p>
          <a:p>
            <a:r>
              <a:rPr lang="en-US" dirty="0" smtClean="0"/>
              <a:t>Depending on D we can also get to ~20 FLOP, but 15-16 is the usual case.</a:t>
            </a:r>
          </a:p>
          <a:p>
            <a:endParaRPr lang="en-US" dirty="0" smtClean="0"/>
          </a:p>
          <a:p>
            <a:r>
              <a:rPr lang="en-US" dirty="0" smtClean="0"/>
              <a:t>The</a:t>
            </a:r>
            <a:r>
              <a:rPr lang="en-US" baseline="0" dirty="0" smtClean="0"/>
              <a:t> best possible for the </a:t>
            </a:r>
            <a:r>
              <a:rPr lang="en-US" baseline="0" dirty="0" err="1" smtClean="0"/>
              <a:t>isntruction</a:t>
            </a:r>
            <a:r>
              <a:rPr lang="en-US" baseline="0" dirty="0" smtClean="0"/>
              <a:t> mix is a upper bound based on the inner loop. Likely it is less.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990720" y="4572000"/>
            <a:ext cx="5332680" cy="4265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270"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709BD53-9FF5-4532-8E13-6C5263218B2A}" type="slidenum">
              <a:rPr lang="en-US" sz="1200" b="0" strike="noStrike" spc="-1">
                <a:solidFill>
                  <a:srgbClr val="000000"/>
                </a:solidFill>
                <a:uFill>
                  <a:solidFill>
                    <a:srgbClr val="FFFFFF"/>
                  </a:solidFill>
                </a:uFill>
                <a:latin typeface="Times New Roman"/>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9257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990720" y="4572000"/>
            <a:ext cx="5332680" cy="4265640"/>
          </a:xfrm>
          <a:prstGeom prst="rect">
            <a:avLst/>
          </a:prstGeom>
        </p:spPr>
        <p:txBody>
          <a:bodyPr lIns="0" tIns="0" rIns="0" bIns="0"/>
          <a:lstStyle/>
          <a:p>
            <a:r>
              <a:rPr lang="en-US" sz="2000" b="0" strike="noStrike" spc="-1" dirty="0" smtClean="0">
                <a:solidFill>
                  <a:srgbClr val="000000"/>
                </a:solidFill>
                <a:uFill>
                  <a:solidFill>
                    <a:srgbClr val="FFFFFF"/>
                  </a:solidFill>
                </a:uFill>
                <a:latin typeface="Arial"/>
              </a:rPr>
              <a:t>We </a:t>
            </a:r>
            <a:r>
              <a:rPr lang="en-US" sz="2000" b="0" strike="noStrike" spc="-1" dirty="0">
                <a:solidFill>
                  <a:srgbClr val="000000"/>
                </a:solidFill>
                <a:uFill>
                  <a:solidFill>
                    <a:srgbClr val="FFFFFF"/>
                  </a:solidFill>
                </a:uFill>
                <a:latin typeface="Arial"/>
              </a:rPr>
              <a:t>are using 8*8 blocking for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as we are trying to deal with N stride access -&gt;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pji</a:t>
            </a:r>
            <a:r>
              <a:rPr lang="en-US" sz="2000" b="0" strike="noStrike" spc="-1" dirty="0">
                <a:solidFill>
                  <a:srgbClr val="000000"/>
                </a:solidFill>
                <a:uFill>
                  <a:solidFill>
                    <a:srgbClr val="FFFFFF"/>
                  </a:solidFill>
                </a:uFill>
                <a:latin typeface="Arial"/>
              </a:rPr>
              <a:t> + </a:t>
            </a:r>
            <a:r>
              <a:rPr lang="en-US" sz="2000" b="0" strike="noStrike" spc="-1" dirty="0" err="1">
                <a:solidFill>
                  <a:srgbClr val="000000"/>
                </a:solidFill>
                <a:uFill>
                  <a:solidFill>
                    <a:srgbClr val="FFFFFF"/>
                  </a:solidFill>
                </a:uFill>
                <a:latin typeface="Arial"/>
              </a:rPr>
              <a:t>pij</a:t>
            </a:r>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we are storing the sum of the computed symmetrized </a:t>
            </a:r>
            <a:r>
              <a:rPr lang="en-US" sz="2000" b="0" strike="noStrike" spc="-1" dirty="0" err="1">
                <a:solidFill>
                  <a:srgbClr val="000000"/>
                </a:solidFill>
                <a:uFill>
                  <a:solidFill>
                    <a:srgbClr val="FFFFFF"/>
                  </a:solidFill>
                </a:uFill>
                <a:latin typeface="Arial"/>
              </a:rPr>
              <a:t>pij</a:t>
            </a:r>
            <a:r>
              <a:rPr lang="en-US" sz="2000" b="0" strike="noStrike" spc="-1" dirty="0">
                <a:solidFill>
                  <a:srgbClr val="000000"/>
                </a:solidFill>
                <a:uFill>
                  <a:solidFill>
                    <a:srgbClr val="FFFFFF"/>
                  </a:solidFill>
                </a:uFill>
                <a:latin typeface="Arial"/>
              </a:rPr>
              <a:t> on the fly and using the last loop for computing the early </a:t>
            </a:r>
            <a:r>
              <a:rPr lang="en-US" sz="2000" b="0" strike="noStrike" spc="-1" dirty="0" err="1">
                <a:solidFill>
                  <a:srgbClr val="000000"/>
                </a:solidFill>
                <a:uFill>
                  <a:solidFill>
                    <a:srgbClr val="FFFFFF"/>
                  </a:solidFill>
                </a:uFill>
                <a:latin typeface="Arial"/>
              </a:rPr>
              <a:t>exageration</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multipication</a:t>
            </a:r>
            <a:r>
              <a:rPr lang="en-US" sz="2000" b="0" strike="noStrike" spc="-1" dirty="0">
                <a:solidFill>
                  <a:srgbClr val="000000"/>
                </a:solidFill>
                <a:uFill>
                  <a:solidFill>
                    <a:srgbClr val="FFFFFF"/>
                  </a:solidFill>
                </a:uFill>
                <a:latin typeface="Arial"/>
              </a:rPr>
              <a:t> by a constant) and normalization by the computed sum -&gt; using </a:t>
            </a:r>
            <a:r>
              <a:rPr lang="en-US" sz="2000" b="0" strike="noStrike" spc="-1" dirty="0" err="1">
                <a:solidFill>
                  <a:srgbClr val="000000"/>
                </a:solidFill>
                <a:uFill>
                  <a:solidFill>
                    <a:srgbClr val="FFFFFF"/>
                  </a:solidFill>
                </a:uFill>
                <a:latin typeface="Arial"/>
              </a:rPr>
              <a:t>avx</a:t>
            </a:r>
            <a:r>
              <a:rPr lang="en-US" sz="2000" b="0" strike="noStrike" spc="-1" dirty="0">
                <a:solidFill>
                  <a:srgbClr val="000000"/>
                </a:solidFill>
                <a:uFill>
                  <a:solidFill>
                    <a:srgbClr val="FFFFFF"/>
                  </a:solidFill>
                </a:uFill>
                <a:latin typeface="Arial"/>
              </a:rPr>
              <a:t> vectors for that. we are using </a:t>
            </a:r>
            <a:r>
              <a:rPr lang="en-US" sz="2000" b="0" strike="noStrike" spc="-1" dirty="0" err="1">
                <a:solidFill>
                  <a:srgbClr val="000000"/>
                </a:solidFill>
                <a:uFill>
                  <a:solidFill>
                    <a:srgbClr val="FFFFFF"/>
                  </a:solidFill>
                </a:uFill>
                <a:latin typeface="Arial"/>
              </a:rPr>
              <a:t>fms</a:t>
            </a:r>
            <a:r>
              <a:rPr lang="en-US" sz="2000" b="0" strike="noStrike" spc="-1" dirty="0">
                <a:solidFill>
                  <a:srgbClr val="000000"/>
                </a:solidFill>
                <a:uFill>
                  <a:solidFill>
                    <a:srgbClr val="FFFFFF"/>
                  </a:solidFill>
                </a:uFill>
                <a:latin typeface="Arial"/>
              </a:rPr>
              <a:t> and </a:t>
            </a:r>
            <a:r>
              <a:rPr lang="en-US" sz="2000" b="0" strike="noStrike" spc="-1" dirty="0" err="1">
                <a:solidFill>
                  <a:srgbClr val="000000"/>
                </a:solidFill>
                <a:uFill>
                  <a:solidFill>
                    <a:srgbClr val="FFFFFF"/>
                  </a:solidFill>
                </a:uFill>
                <a:latin typeface="Arial"/>
              </a:rPr>
              <a:t>ilp</a:t>
            </a:r>
            <a:r>
              <a:rPr lang="en-US" sz="2000" b="0" strike="noStrike" spc="-1" dirty="0">
                <a:solidFill>
                  <a:srgbClr val="000000"/>
                </a:solidFill>
                <a:uFill>
                  <a:solidFill>
                    <a:srgbClr val="FFFFFF"/>
                  </a:solidFill>
                </a:uFill>
                <a:latin typeface="Arial"/>
              </a:rPr>
              <a:t> for computing within the blocks of </a:t>
            </a:r>
            <a:r>
              <a:rPr lang="en-US" sz="2000" b="0" strike="noStrike" spc="-1" dirty="0" err="1">
                <a:solidFill>
                  <a:srgbClr val="000000"/>
                </a:solidFill>
                <a:uFill>
                  <a:solidFill>
                    <a:srgbClr val="FFFFFF"/>
                  </a:solidFill>
                </a:uFill>
                <a:latin typeface="Arial"/>
              </a:rPr>
              <a:t>symmetrization</a:t>
            </a:r>
            <a:r>
              <a:rPr lang="en-US" sz="2000" b="0" strike="noStrike" spc="-1" dirty="0">
                <a:solidFill>
                  <a:srgbClr val="000000"/>
                </a:solidFill>
                <a:uFill>
                  <a:solidFill>
                    <a:srgbClr val="FFFFFF"/>
                  </a:solidFill>
                </a:uFill>
                <a:latin typeface="Arial"/>
              </a:rPr>
              <a:t> (as we have </a:t>
            </a:r>
            <a:r>
              <a:rPr lang="en-US" sz="2000" b="0" strike="noStrike" spc="-1" dirty="0" err="1">
                <a:solidFill>
                  <a:srgbClr val="000000"/>
                </a:solidFill>
                <a:uFill>
                  <a:solidFill>
                    <a:srgbClr val="FFFFFF"/>
                  </a:solidFill>
                </a:uFill>
                <a:latin typeface="Arial"/>
              </a:rPr>
              <a:t>crssoings</a:t>
            </a:r>
            <a:r>
              <a:rPr lang="en-US" sz="2000" b="0" strike="noStrike" spc="-1" dirty="0">
                <a:solidFill>
                  <a:srgbClr val="000000"/>
                </a:solidFill>
                <a:uFill>
                  <a:solidFill>
                    <a:srgbClr val="FFFFFF"/>
                  </a:solidFill>
                </a:uFill>
                <a:latin typeface="Arial"/>
              </a:rPr>
              <a:t> for the blocks that contain diagonal elements)</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performance: not as good as expected (8* speedup expected, but 4 times got) as we are using a lot of set </a:t>
            </a:r>
            <a:r>
              <a:rPr lang="en-US" sz="2000" b="0" strike="noStrike" spc="-1" dirty="0" err="1">
                <a:solidFill>
                  <a:srgbClr val="000000"/>
                </a:solidFill>
                <a:uFill>
                  <a:solidFill>
                    <a:srgbClr val="FFFFFF"/>
                  </a:solidFill>
                </a:uFill>
                <a:latin typeface="Arial"/>
              </a:rPr>
              <a:t>ps</a:t>
            </a:r>
            <a:r>
              <a:rPr lang="en-US" sz="2000" b="0" strike="noStrike" spc="-1" dirty="0">
                <a:solidFill>
                  <a:srgbClr val="000000"/>
                </a:solidFill>
                <a:uFill>
                  <a:solidFill>
                    <a:srgbClr val="FFFFFF"/>
                  </a:solidFill>
                </a:uFill>
                <a:latin typeface="Arial"/>
              </a:rPr>
              <a:t> instructions which are very costly -&gt; idea with using transpose of 8*8 block is a way to go</a:t>
            </a:r>
          </a:p>
        </p:txBody>
      </p:sp>
      <p:sp>
        <p:nvSpPr>
          <p:cNvPr id="272" name="CustomShape 2"/>
          <p:cNvSpPr/>
          <p:nvPr/>
        </p:nvSpPr>
        <p:spPr>
          <a:xfrm>
            <a:off x="4114800" y="9144000"/>
            <a:ext cx="319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AC1B432-4291-4294-A11D-AE65658ADB11}" type="slidenum">
              <a:rPr lang="en-US" sz="1200" b="0" strike="noStrike" spc="-1">
                <a:solidFill>
                  <a:srgbClr val="000000"/>
                </a:solidFill>
                <a:uFill>
                  <a:solidFill>
                    <a:srgbClr val="FFFFFF"/>
                  </a:solidFill>
                </a:uFill>
                <a:latin typeface="Times New Roman"/>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681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42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a:solidFill>
                  <a:srgbClr val="000000"/>
                </a:solidFill>
                <a:uFill>
                  <a:solidFill>
                    <a:srgbClr val="FFFFFF"/>
                  </a:solidFill>
                </a:uFill>
                <a:latin typeface="Calibri"/>
                <a:ea typeface="DejaVu Sans"/>
              </a:rPr>
              <a:t>Part 2b: Symmetrize affinities</a:t>
            </a:r>
            <a:endParaRPr lang="en-US" sz="1800" b="0" strike="noStrike" spc="-1">
              <a:solidFill>
                <a:srgbClr val="000000"/>
              </a:solidFill>
              <a:uFill>
                <a:solidFill>
                  <a:srgbClr val="FFFFFF"/>
                </a:solidFill>
              </a:uFill>
              <a:latin typeface="Arial"/>
            </a:endParaRPr>
          </a:p>
        </p:txBody>
      </p:sp>
      <p:sp>
        <p:nvSpPr>
          <p:cNvPr id="211"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2" name="TextBox 1"/>
              <p:cNvSpPr txBox="1"/>
              <p:nvPr/>
            </p:nvSpPr>
            <p:spPr bwMode="auto">
              <a:xfrm>
                <a:off x="363960" y="1160610"/>
                <a:ext cx="8404560" cy="851836"/>
              </a:xfrm>
              <a:prstGeom prst="rect">
                <a:avLst/>
              </a:prstGeom>
              <a:noFill/>
              <a:ln w="6350">
                <a:noFill/>
              </a:ln>
              <a:effectLst/>
            </p:spPr>
            <p:txBody>
              <a:bodyPr wrap="square" rtlCol="0">
                <a:spAutoFit/>
              </a:bodyPr>
              <a:lstStyle/>
              <a:p>
                <a:r>
                  <a:rPr lang="en-US" sz="2000" dirty="0" smtClean="0">
                    <a:latin typeface="+mn-lt"/>
                  </a:rPr>
                  <a:t>Computation is compute bound for small N (</a:t>
                </a:r>
                <a14:m>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𝑵</m:t>
                        </m:r>
                      </m:e>
                    </m:d>
                    <m:r>
                      <a:rPr lang="en-US" sz="2000" b="1" i="1" smtClean="0">
                        <a:latin typeface="Cambria Math" charset="0"/>
                      </a:rPr>
                      <m:t> </m:t>
                    </m:r>
                    <m:r>
                      <a:rPr lang="en-US" sz="2000" b="1" i="1" smtClean="0">
                        <a:latin typeface="Cambria Math" charset="0"/>
                        <a:ea typeface="Cambria Math" charset="0"/>
                        <a:cs typeface="Cambria Math" charset="0"/>
                      </a:rPr>
                      <m:t>𝝐</m:t>
                    </m:r>
                    <m:r>
                      <a:rPr lang="en-US" sz="2000" b="1" i="1" smtClean="0">
                        <a:latin typeface="Cambria Math" charset="0"/>
                        <a:ea typeface="Cambria Math" charset="0"/>
                        <a:cs typeface="Cambria Math" charset="0"/>
                      </a:rPr>
                      <m:t> </m:t>
                    </m:r>
                    <m:r>
                      <a:rPr lang="en-US" sz="2000" b="1" i="1" smtClean="0">
                        <a:latin typeface="Cambria Math" charset="0"/>
                        <a:ea typeface="Cambria Math" charset="0"/>
                        <a:cs typeface="Cambria Math" charset="0"/>
                      </a:rPr>
                      <m:t>𝑶</m:t>
                    </m:r>
                    <m:r>
                      <a:rPr lang="en-US" sz="2000" b="1" i="1" smtClean="0">
                        <a:latin typeface="Cambria Math" charset="0"/>
                        <a:ea typeface="Cambria Math" charset="0"/>
                        <a:cs typeface="Cambria Math" charset="0"/>
                      </a:rPr>
                      <m:t>(</m:t>
                    </m:r>
                    <m:sSup>
                      <m:sSupPr>
                        <m:ctrlPr>
                          <a:rPr lang="is-IS" sz="2000" b="1" i="1" smtClean="0">
                            <a:latin typeface="Cambria Math" charset="0"/>
                            <a:ea typeface="Cambria Math" charset="0"/>
                            <a:cs typeface="Cambria Math" charset="0"/>
                          </a:rPr>
                        </m:ctrlPr>
                      </m:sSupPr>
                      <m:e>
                        <m:r>
                          <a:rPr lang="en-US" sz="2000" b="1" i="1" smtClean="0">
                            <a:latin typeface="Cambria Math" charset="0"/>
                            <a:ea typeface="Cambria Math" charset="0"/>
                            <a:cs typeface="Cambria Math" charset="0"/>
                          </a:rPr>
                          <m:t>𝑵</m:t>
                        </m:r>
                      </m:e>
                      <m:sup>
                        <m:r>
                          <a:rPr lang="is-IS" sz="2000" b="1" i="1" smtClean="0">
                            <a:latin typeface="Cambria Math" charset="0"/>
                            <a:ea typeface="Cambria Math" charset="0"/>
                            <a:cs typeface="Cambria Math" charset="0"/>
                          </a:rPr>
                          <m:t>𝟐</m:t>
                        </m:r>
                      </m:sup>
                    </m:sSup>
                    <m:r>
                      <a:rPr lang="en-US" sz="2000" b="1" i="1" smtClean="0">
                        <a:latin typeface="Cambria Math" charset="0"/>
                        <a:ea typeface="Cambria Math" charset="0"/>
                        <a:cs typeface="Cambria Math" charset="0"/>
                      </a:rPr>
                      <m:t>)</m:t>
                    </m:r>
                  </m:oMath>
                </a14:m>
                <a:r>
                  <a:rPr lang="en-US" sz="2000" dirty="0" smtClean="0">
                    <a:latin typeface="+mn-lt"/>
                  </a:rPr>
                  <a:t>) for  </a:t>
                </a:r>
                <a:r>
                  <a:rPr lang="en-US" sz="2000" dirty="0">
                    <a:latin typeface="+mn-lt"/>
                  </a:rPr>
                  <a:t>N &lt;= 1000)</a:t>
                </a:r>
              </a:p>
              <a:p>
                <a:r>
                  <a:rPr lang="en-US" sz="2000" dirty="0">
                    <a:latin typeface="+mn-lt"/>
                  </a:rPr>
                  <a:t>Computation is memory bound for larger N </a:t>
                </a:r>
                <a:r>
                  <a:rPr lang="en-US" sz="2000" dirty="0"/>
                  <a:t>(</a:t>
                </a:r>
                <a14:m>
                  <m:oMath xmlns:m="http://schemas.openxmlformats.org/officeDocument/2006/math">
                    <m:r>
                      <a:rPr lang="en-US" sz="2000" i="1">
                        <a:latin typeface="Cambria Math" charset="0"/>
                      </a:rPr>
                      <m:t>𝑰</m:t>
                    </m:r>
                    <m:d>
                      <m:dPr>
                        <m:ctrlPr>
                          <a:rPr lang="en-US" sz="2000" i="1">
                            <a:latin typeface="Cambria Math" charset="0"/>
                          </a:rPr>
                        </m:ctrlPr>
                      </m:dPr>
                      <m:e>
                        <m:r>
                          <a:rPr lang="en-US" sz="2000" i="1">
                            <a:latin typeface="Cambria Math" charset="0"/>
                          </a:rPr>
                          <m:t>𝑵</m:t>
                        </m:r>
                      </m:e>
                    </m:d>
                    <m:r>
                      <a:rPr lang="en-US" sz="2000" i="1">
                        <a:latin typeface="Cambria Math" charset="0"/>
                      </a:rPr>
                      <m:t> </m:t>
                    </m:r>
                    <m:r>
                      <a:rPr lang="en-US" sz="2000" i="1">
                        <a:latin typeface="Cambria Math" charset="0"/>
                        <a:ea typeface="Cambria Math" charset="0"/>
                        <a:cs typeface="Cambria Math" charset="0"/>
                      </a:rPr>
                      <m:t>𝝐</m:t>
                    </m:r>
                    <m:r>
                      <a:rPr lang="en-US" sz="2000" i="1">
                        <a:latin typeface="Cambria Math" charset="0"/>
                        <a:ea typeface="Cambria Math" charset="0"/>
                        <a:cs typeface="Cambria Math" charset="0"/>
                      </a:rPr>
                      <m:t> </m:t>
                    </m:r>
                    <m:r>
                      <a:rPr lang="en-US" sz="2000" i="1">
                        <a:latin typeface="Cambria Math" charset="0"/>
                        <a:ea typeface="Cambria Math" charset="0"/>
                        <a:cs typeface="Cambria Math" charset="0"/>
                      </a:rPr>
                      <m:t>𝑶</m:t>
                    </m:r>
                    <m:r>
                      <a:rPr lang="en-US" sz="2000" i="1">
                        <a:latin typeface="Cambria Math" charset="0"/>
                        <a:ea typeface="Cambria Math" charset="0"/>
                        <a:cs typeface="Cambria Math" charset="0"/>
                      </a:rPr>
                      <m:t>(</m:t>
                    </m:r>
                    <m:f>
                      <m:fPr>
                        <m:ctrlPr>
                          <a:rPr lang="mr-IN" sz="2000" i="1" smtClean="0">
                            <a:latin typeface="Cambria Math" charset="0"/>
                            <a:ea typeface="Cambria Math" charset="0"/>
                            <a:cs typeface="Cambria Math" charset="0"/>
                          </a:rPr>
                        </m:ctrlPr>
                      </m:fPr>
                      <m:num>
                        <m:r>
                          <a:rPr lang="en-US" sz="2000" b="1" i="1" smtClean="0">
                            <a:latin typeface="Cambria Math" charset="0"/>
                            <a:ea typeface="Cambria Math" charset="0"/>
                            <a:cs typeface="Cambria Math" charset="0"/>
                          </a:rPr>
                          <m:t>𝟏</m:t>
                        </m:r>
                      </m:num>
                      <m:den>
                        <m:r>
                          <a:rPr lang="en-US" sz="2000" b="1" i="1" smtClean="0">
                            <a:latin typeface="Cambria Math" charset="0"/>
                            <a:ea typeface="Cambria Math" charset="0"/>
                            <a:cs typeface="Cambria Math" charset="0"/>
                          </a:rPr>
                          <m:t>𝑵</m:t>
                        </m:r>
                      </m:den>
                    </m:f>
                    <m:r>
                      <a:rPr lang="en-US" sz="2000" b="1" i="1" smtClean="0">
                        <a:latin typeface="Cambria Math" charset="0"/>
                        <a:ea typeface="Cambria Math" charset="0"/>
                        <a:cs typeface="Cambria Math" charset="0"/>
                      </a:rPr>
                      <m:t>)</m:t>
                    </m:r>
                  </m:oMath>
                </a14:m>
                <a:r>
                  <a:rPr lang="en-US" sz="2000" dirty="0"/>
                  <a:t>)</a:t>
                </a:r>
                <a:endParaRPr lang="en-US" sz="2000" dirty="0" smtClean="0">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363960" y="1160610"/>
                <a:ext cx="8404560" cy="851836"/>
              </a:xfrm>
              <a:prstGeom prst="rect">
                <a:avLst/>
              </a:prstGeom>
              <a:blipFill rotWithShape="0">
                <a:blip r:embed="rId3"/>
                <a:stretch>
                  <a:fillRect l="-798" t="-45000" b="-7143"/>
                </a:stretch>
              </a:blipFill>
              <a:ln w="6350">
                <a:noFill/>
              </a:ln>
              <a:effectLst/>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2224586"/>
            <a:ext cx="7419391" cy="4125099"/>
          </a:xfrm>
          <a:prstGeom prst="rect">
            <a:avLst/>
          </a:prstGeom>
        </p:spPr>
      </p:pic>
    </p:spTree>
    <p:extLst>
      <p:ext uri="{BB962C8B-B14F-4D97-AF65-F5344CB8AC3E}">
        <p14:creationId xmlns:p14="http://schemas.microsoft.com/office/powerpoint/2010/main" val="1908153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xmlns:a14="http://schemas.microsoft.com/office/drawing/2010/main">
        <mc:Choice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87294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08458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t> 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3"/>
          <a:stretch>
            <a:fillRect/>
          </a:stretch>
        </p:blipFill>
        <p:spPr>
          <a:xfrm>
            <a:off x="0" y="1295399"/>
            <a:ext cx="9144000" cy="2286000"/>
          </a:xfrm>
          <a:prstGeom prst="rect">
            <a:avLst/>
          </a:prstGeom>
        </p:spPr>
      </p:pic>
    </p:spTree>
    <p:extLst>
      <p:ext uri="{BB962C8B-B14F-4D97-AF65-F5344CB8AC3E}">
        <p14:creationId xmlns:p14="http://schemas.microsoft.com/office/powerpoint/2010/main" val="64489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050" y="1638301"/>
            <a:ext cx="5314950" cy="685800"/>
          </a:xfrm>
        </p:spPr>
      </p:pic>
      <p:pic>
        <p:nvPicPr>
          <p:cNvPr id="5" name="Picture 4"/>
          <p:cNvPicPr>
            <a:picLocks noChangeAspect="1"/>
          </p:cNvPicPr>
          <p:nvPr/>
        </p:nvPicPr>
        <p:blipFill>
          <a:blip r:embed="rId4"/>
          <a:stretch>
            <a:fillRect/>
          </a:stretch>
        </p:blipFill>
        <p:spPr>
          <a:xfrm>
            <a:off x="204254" y="1981201"/>
            <a:ext cx="8735493" cy="48768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bwMode="auto">
              <a:xfrm>
                <a:off x="204254" y="1129145"/>
                <a:ext cx="4368504"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r>
                        <a:rPr lang="en-US" sz="2000" i="1">
                          <a:latin typeface="Cambria Math" charset="0"/>
                        </a:rPr>
                        <m:t>≈</m:t>
                      </m:r>
                      <m:f>
                        <m:fPr>
                          <m:ctrlPr>
                            <a:rPr lang="mr-IN" sz="2000" b="1" i="1" smtClean="0">
                              <a:latin typeface="Cambria Math" charset="0"/>
                            </a:rPr>
                          </m:ctrlPr>
                        </m:fPr>
                        <m:num>
                          <m:r>
                            <a:rPr lang="en-US" sz="2000" b="1" i="1" smtClean="0">
                              <a:latin typeface="Cambria Math" charset="0"/>
                            </a:rPr>
                            <m:t>𝟑</m:t>
                          </m:r>
                          <m:f>
                            <m:fPr>
                              <m:type m:val="lin"/>
                              <m:ctrlPr>
                                <a:rPr lang="en-US" sz="2000" i="1">
                                  <a:latin typeface="Cambria Math" charset="0"/>
                                </a:rPr>
                              </m:ctrlPr>
                            </m:fPr>
                            <m:num>
                              <m:r>
                                <a:rPr lang="en-US" sz="2000" b="1" i="1" smtClean="0">
                                  <a:latin typeface="Cambria Math" charset="0"/>
                                </a:rPr>
                                <m:t>𝑫</m:t>
                              </m:r>
                              <m:r>
                                <a:rPr lang="en-US" sz="2000" i="1">
                                  <a:latin typeface="Cambria Math" charset="0"/>
                                </a:rPr>
                                <m:t>𝑵</m:t>
                              </m:r>
                              <m:r>
                                <a:rPr lang="en-US" sz="2000" b="1" i="1" smtClean="0">
                                  <a:latin typeface="Cambria Math" charset="0"/>
                                </a:rPr>
                                <m:t>+</m:t>
                              </m:r>
                              <m:r>
                                <a:rPr lang="en-US" sz="2000" b="1" i="1" smtClean="0">
                                  <a:latin typeface="Cambria Math" charset="0"/>
                                </a:rPr>
                                <m:t>𝑫</m:t>
                              </m:r>
                              <m:r>
                                <a:rPr lang="en-US" sz="2000" b="1" i="1" smtClean="0">
                                  <a:latin typeface="Cambria Math" charset="0"/>
                                </a:rPr>
                                <m:t>+</m:t>
                              </m:r>
                              <m:r>
                                <a:rPr lang="en-US" sz="2000" b="1" i="1" smtClean="0">
                                  <a:latin typeface="Cambria Math" charset="0"/>
                                </a:rPr>
                                <m:t>𝟑</m:t>
                              </m:r>
                              <m:r>
                                <a:rPr lang="en-US" sz="2000" b="1" i="1" smtClean="0">
                                  <a:latin typeface="Cambria Math" charset="0"/>
                                </a:rPr>
                                <m:t>𝑫𝑵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𝑵𝑫</m:t>
                              </m:r>
                            </m:e>
                          </m:d>
                          <m:r>
                            <a:rPr lang="en-US" sz="2000" b="1" i="1" smtClean="0">
                              <a:latin typeface="Cambria Math" charset="0"/>
                            </a:rPr>
                            <m:t> </m:t>
                          </m:r>
                          <m:r>
                            <a:rPr lang="en-US" sz="2000" b="1" i="1" smtClean="0">
                              <a:latin typeface="Cambria Math" charset="0"/>
                            </a:rPr>
                            <m:t>𝒃𝒚𝒕𝒆𝒔</m:t>
                          </m:r>
                        </m:den>
                      </m:f>
                    </m:oMath>
                  </m:oMathPara>
                </a14:m>
                <a:endParaRPr lang="en-US" sz="2000" dirty="0" smtClean="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04254" y="1129145"/>
                <a:ext cx="4368504" cy="647741"/>
              </a:xfrm>
              <a:prstGeom prst="rect">
                <a:avLst/>
              </a:prstGeom>
              <a:blipFill rotWithShape="0">
                <a:blip r:embed="rId5"/>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63960" y="380880"/>
            <a:ext cx="8404560" cy="760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45000"/>
          <a:lstStyle/>
          <a:p>
            <a:pPr marL="119160" indent="-117720">
              <a:lnSpc>
                <a:spcPct val="100000"/>
              </a:lnSpc>
            </a:pPr>
            <a:r>
              <a:rPr lang="en-US" sz="3600" b="1" strike="noStrike" spc="-1">
                <a:solidFill>
                  <a:srgbClr val="000000"/>
                </a:solidFill>
                <a:uFill>
                  <a:solidFill>
                    <a:srgbClr val="FFFFFF"/>
                  </a:solidFill>
                </a:uFill>
                <a:latin typeface="Calibri"/>
                <a:ea typeface="DejaVu Sans"/>
              </a:rPr>
              <a:t>Part 2a: High dimensional affinities</a:t>
            </a:r>
            <a:endParaRPr lang="en-US" sz="1800" b="0" strike="noStrike" spc="-1">
              <a:solidFill>
                <a:srgbClr val="000000"/>
              </a:solidFill>
              <a:uFill>
                <a:solidFill>
                  <a:srgbClr val="FFFFFF"/>
                </a:solidFill>
              </a:uFill>
              <a:latin typeface="Arial"/>
            </a:endParaRPr>
          </a:p>
        </p:txBody>
      </p:sp>
      <p:sp>
        <p:nvSpPr>
          <p:cNvPr id="209" name="CustomShape 2"/>
          <p:cNvSpPr/>
          <p:nvPr/>
        </p:nvSpPr>
        <p:spPr>
          <a:xfrm>
            <a:off x="375840" y="1362240"/>
            <a:ext cx="7894800" cy="497052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4823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298</TotalTime>
  <Words>1156</Words>
  <Application>Microsoft Macintosh PowerPoint</Application>
  <PresentationFormat>On-screen Show (4:3)</PresentationFormat>
  <Paragraphs>211</Paragraphs>
  <Slides>18</Slides>
  <Notes>12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18</vt:i4>
      </vt:variant>
    </vt:vector>
  </HeadingPairs>
  <TitlesOfParts>
    <vt:vector size="36" baseType="lpstr">
      <vt:lpstr>Arial Narrow</vt:lpstr>
      <vt:lpstr>Calibri</vt:lpstr>
      <vt:lpstr>Cambria Math</vt:lpstr>
      <vt:lpstr>CMBX12</vt:lpstr>
      <vt:lpstr>CMEX10</vt:lpstr>
      <vt:lpstr>CMMI8</vt:lpstr>
      <vt:lpstr>CMSY8</vt:lpstr>
      <vt:lpstr>Consolas</vt:lpstr>
      <vt:lpstr>Courier New</vt:lpstr>
      <vt:lpstr>DejaVu Sans</vt:lpstr>
      <vt:lpstr>Gill Sans MT</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Experimental Setup</vt:lpstr>
      <vt:lpstr>Part 1: Data preprocessing</vt:lpstr>
      <vt:lpstr>Part 1: Optimized Version, Normalization</vt:lpstr>
      <vt:lpstr>Part 1: Optimized Version, Distance</vt:lpstr>
      <vt:lpstr>PowerPoint Presentation</vt:lpstr>
      <vt:lpstr>PowerPoint Presentation</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Microsoft Office User</cp:lastModifiedBy>
  <cp:revision>1142</cp:revision>
  <cp:lastPrinted>1999-09-20T15:19:18Z</cp:lastPrinted>
  <dcterms:created xsi:type="dcterms:W3CDTF">2009-01-12T00:38:48Z</dcterms:created>
  <dcterms:modified xsi:type="dcterms:W3CDTF">2017-05-28T11:59:04Z</dcterms:modified>
</cp:coreProperties>
</file>